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9" r:id="rId5"/>
    <p:sldId id="260" r:id="rId6"/>
  </p:sldIdLst>
  <p:sldSz cx="9144000" cy="6858000" type="screen4x3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723EF5A-5AE6-60CB-892A-AEC87E9AC41A}" name="作成者" initials="林田" userId="作成者" providerId="None"/>
  <p188:author id="{7618AEA5-2D14-2560-1FC8-E5EA04A29881}" name="近藤 賢二(KONDO Kenji)" initials="賢近" userId="S::KENJI_KONDO@env.go.jp::d4c0092e-1d2f-4070-97b3-9f79d4d40bdd" providerId="AD"/>
  <p188:author id="{AB728CB2-1BCF-D0B1-E286-F96921DA60BB}" name="大野 洋幸" initials="大洋" userId="S::ono-hryk@janus.co.jp::eb22b93f-3d49-49f2-9641-8c616621f25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EA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56E421-C9A7-4EB8-808C-643E1A547758}" v="4" dt="2025-11-13T13:01:38.004"/>
    <p1510:client id="{91347626-8F2B-4E40-B2B0-24E8FBAED8A1}" v="1" dt="2025-11-13T05:11:20.9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150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940" y="1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F9621B-7471-479A-ADF1-5DF06B13C228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1987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562" y="4783307"/>
            <a:ext cx="544449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940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2B3327-6FF5-41B8-A91F-8FC9535E3F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7357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2B3327-6FF5-41B8-A91F-8FC9535E3F9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52202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2B3327-6FF5-41B8-A91F-8FC9535E3F92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27170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B1B4FB-0942-CA26-2DD8-7AC0AC1CCC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3795FAC-829C-D17A-3B54-C7914EF6CA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7BC8A3C-1CC1-F356-4745-DED4F1E43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B2452-1944-4D2E-AA67-49CDF5858F52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A05A9A4-B7A5-0E64-E1BE-6A72ED24A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0576524-1B69-9DB0-3116-D9B761745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03996-B828-4D56-A162-E4C906A5DD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7553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6F8DB78-9F7C-A8C0-9AC8-6BB49CC16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9EF9540-4F3D-FE42-6C2A-7B093FDBD0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BFE46B2-B76F-EF2E-F64F-A11682A3E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B2452-1944-4D2E-AA67-49CDF5858F52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CDFE704-B77F-5A59-F3F0-0BEF11ED1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BCC2EB8-43A2-0C6F-9B82-8E090BFAB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03996-B828-4D56-A162-E4C906A5DD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3438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21B5183-ED32-99FA-9EA4-15BD7BF0E5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3814496-AE70-7778-345A-1FD1F3B244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66FF418-6831-E49B-DF05-DCA3D8841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B2452-1944-4D2E-AA67-49CDF5858F52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2E2B462-CFDD-2F45-27FA-43D60F20C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2FB00C9-2E3C-C8C3-B074-30CB3288F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03996-B828-4D56-A162-E4C906A5DD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2522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FA22AB6-5D21-8B96-59BD-241CF00E7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655C769-8838-85DE-3041-6A3633E374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17195AC-0EF1-DE36-A4DE-7FD09245D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B2452-1944-4D2E-AA67-49CDF5858F52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4A437E9-F371-EE09-0204-5E89D2BE1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42876FB-AC85-9A99-3B7E-98C3DCA69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03996-B828-4D56-A162-E4C906A5DD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6137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B01E80C-91F3-A4A6-7068-375442285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C4E0559-7CB9-E74E-ECBB-C6BC96E82D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9F1E1D7-0F66-F698-FC39-AD1DD6FA7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B2452-1944-4D2E-AA67-49CDF5858F52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73B81A2-6150-DE35-8B65-1D3843BC3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C04380B-25AF-4322-4CDF-542254123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03996-B828-4D56-A162-E4C906A5DD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3276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1DD1C14-C744-C48E-954B-0423936F6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DC79460-D69B-53A5-B479-E40315DEBE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C179B3D-4EE8-7C06-C365-80082411BA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010D695-4EF9-12E2-01CE-02EDA3840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B2452-1944-4D2E-AA67-49CDF5858F52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0C05D11-4DB8-0CEC-F2DA-6B1C32A16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3B3C9F6-4EB8-15DE-507A-501672361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03996-B828-4D56-A162-E4C906A5DD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8329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FDFA41-67D6-E5A9-C78C-EA3ADD3CA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859DC10-E295-C7E8-2DD3-0368256A95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4414BED-44DD-8007-7ED6-14507D6AD4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9CB3052-7D15-26B4-81AF-61CA3F436E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2E79AE2-25C3-2872-C119-8C1B55F6C7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4BC9441-9C7E-B51B-EC02-CA65706AB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B2452-1944-4D2E-AA67-49CDF5858F52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1E98FEE-EE4A-7F64-E36C-42FC92E4B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4153AAB-DE43-E009-6344-CE03BEC3C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03996-B828-4D56-A162-E4C906A5DD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403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B74ED06-F91A-BC2A-40DB-A8B41DC06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68FC662-FDAF-2C15-D9B7-8C081BC06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B2452-1944-4D2E-AA67-49CDF5858F52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E8ED792-C837-F68F-9441-D9BFFBFEE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3854DE2-8AE9-663E-80E3-6BCB89CE3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03996-B828-4D56-A162-E4C906A5DD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6342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D069A0B-B0B2-4301-879A-C44A3CF1D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B2452-1944-4D2E-AA67-49CDF5858F52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BD7D573-971C-E9CF-CB94-D81F07B5E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1BED443-B2B8-9ED9-DB79-465C4900D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03996-B828-4D56-A162-E4C906A5DD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6843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E12C1C-D06A-AB84-3DCC-BEE14B1F9B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8A997F5-9F97-A59A-D645-B3C6CC2D1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911EBEF-A3EF-9794-4582-6D8F4B6EB4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8197D26-05F0-CE60-5D76-397DCDC71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B2452-1944-4D2E-AA67-49CDF5858F52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6B560D8-2E31-4DE8-67FF-85591C9F8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3FAA4B1-12C7-E877-CF13-074A98606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03996-B828-4D56-A162-E4C906A5DD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3818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046B97F-160E-EB15-EEC3-CAEA5632A9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D62BC74-F705-950B-029E-EA457996CC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7B86C88-28D0-BB2E-5494-F44AD65E44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B6EA34C-0BC1-0CB7-318D-CCA6734A9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B2452-1944-4D2E-AA67-49CDF5858F52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0752DEF-3D0B-075A-3228-5B8EEE634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E18F853-BB15-E13D-B48D-2C80B7FD2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03996-B828-4D56-A162-E4C906A5DD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8363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75CB017-9C64-4E53-9817-CE03B9FB8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4593D04-F17F-6BFC-FA09-CA58E51AF5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57FF85C-BD23-6FB7-081A-A9E0F43F21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12B2452-1944-4D2E-AA67-49CDF5858F52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53C84F3-39AD-5475-E181-6387AA2C31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4066439-45F9-39FE-4C09-6D2FAB7B08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703996-B828-4D56-A162-E4C906A5DD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3892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71D0B20-9E30-F568-9B67-292A2F19A952}"/>
              </a:ext>
            </a:extLst>
          </p:cNvPr>
          <p:cNvSpPr/>
          <p:nvPr/>
        </p:nvSpPr>
        <p:spPr>
          <a:xfrm>
            <a:off x="206902" y="956635"/>
            <a:ext cx="4326997" cy="507004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・・・</a:t>
            </a:r>
            <a:endParaRPr lang="en-US" altLang="ja-JP" sz="14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・・・</a:t>
            </a:r>
            <a:endParaRPr lang="en-US" altLang="ja-JP" sz="14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D9B8202-C29A-CEB7-9D37-D5EB4C27D217}"/>
              </a:ext>
            </a:extLst>
          </p:cNvPr>
          <p:cNvSpPr/>
          <p:nvPr/>
        </p:nvSpPr>
        <p:spPr>
          <a:xfrm>
            <a:off x="62244" y="656169"/>
            <a:ext cx="4471656" cy="2690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（１）取り扱う廃棄物の種類・量・排出元の業種</a:t>
            </a:r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3E8097FB-7EC9-9A70-6EDB-FFB38456C7AF}"/>
              </a:ext>
            </a:extLst>
          </p:cNvPr>
          <p:cNvCxnSpPr>
            <a:cxnSpLocks/>
          </p:cNvCxnSpPr>
          <p:nvPr/>
        </p:nvCxnSpPr>
        <p:spPr>
          <a:xfrm>
            <a:off x="-16934" y="553075"/>
            <a:ext cx="9180000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186F16BC-B90F-533F-AC50-E87DAC368D80}"/>
              </a:ext>
            </a:extLst>
          </p:cNvPr>
          <p:cNvSpPr/>
          <p:nvPr/>
        </p:nvSpPr>
        <p:spPr>
          <a:xfrm>
            <a:off x="-15879" y="83470"/>
            <a:ext cx="4376210" cy="3638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b="1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（別紙） 認定を受けようとする事業の範囲・内容 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654593A-B1FD-D019-AD50-D4FAA1B6E2FD}"/>
              </a:ext>
            </a:extLst>
          </p:cNvPr>
          <p:cNvSpPr/>
          <p:nvPr/>
        </p:nvSpPr>
        <p:spPr>
          <a:xfrm>
            <a:off x="62244" y="1548190"/>
            <a:ext cx="4471656" cy="2690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（３）得られる再生材の種類・製造量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38037779-1A4C-F690-56D3-74A619D52030}"/>
              </a:ext>
            </a:extLst>
          </p:cNvPr>
          <p:cNvSpPr/>
          <p:nvPr/>
        </p:nvSpPr>
        <p:spPr>
          <a:xfrm>
            <a:off x="4546736" y="1558182"/>
            <a:ext cx="4471656" cy="2690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（４）再生材の供給を受ける者・供給量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8BF32707-7874-2E17-D3DA-A88A5EBD67E6}"/>
              </a:ext>
            </a:extLst>
          </p:cNvPr>
          <p:cNvSpPr/>
          <p:nvPr/>
        </p:nvSpPr>
        <p:spPr>
          <a:xfrm>
            <a:off x="4691411" y="976117"/>
            <a:ext cx="4326997" cy="470194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①収集運搬　□なし　□あり（</a:t>
            </a:r>
            <a:r>
              <a:rPr lang="ja-JP" altLang="en-US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　　　　　　　　</a:t>
            </a:r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endParaRPr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②再委託　　 □なし　□あり（</a:t>
            </a:r>
            <a:r>
              <a:rPr lang="ja-JP" altLang="en-US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　　　　　　　　</a:t>
            </a:r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endParaRPr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0E42CA86-C099-3F2B-ABF5-7AB0F0344E91}"/>
              </a:ext>
            </a:extLst>
          </p:cNvPr>
          <p:cNvSpPr/>
          <p:nvPr/>
        </p:nvSpPr>
        <p:spPr>
          <a:xfrm>
            <a:off x="4546752" y="642033"/>
            <a:ext cx="4471656" cy="2690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（２）事業における収集運搬及び委託の有無・内容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029F140C-20F1-0003-8F53-C339B1431F6F}"/>
              </a:ext>
            </a:extLst>
          </p:cNvPr>
          <p:cNvSpPr/>
          <p:nvPr/>
        </p:nvSpPr>
        <p:spPr>
          <a:xfrm>
            <a:off x="206903" y="2786978"/>
            <a:ext cx="4326997" cy="3995658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>
              <a:lnSpc>
                <a:spcPts val="2200"/>
              </a:lnSpc>
            </a:pPr>
            <a:r>
              <a:rPr lang="ja-JP" altLang="en-US" sz="1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現在もしくは全国平均の処理事業</a:t>
            </a:r>
            <a:endParaRPr lang="en-US" altLang="ja-JP" sz="16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C1D62C64-3686-E815-5B6C-904BABCDA0EF}"/>
              </a:ext>
            </a:extLst>
          </p:cNvPr>
          <p:cNvSpPr/>
          <p:nvPr/>
        </p:nvSpPr>
        <p:spPr>
          <a:xfrm>
            <a:off x="76628" y="2455339"/>
            <a:ext cx="8941764" cy="2989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（５）現在の事業及び計画している事業の再資源化事業フロー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1A79E5C-524B-5423-AA22-CC2CF2C74054}"/>
              </a:ext>
            </a:extLst>
          </p:cNvPr>
          <p:cNvSpPr/>
          <p:nvPr/>
        </p:nvSpPr>
        <p:spPr>
          <a:xfrm>
            <a:off x="4691395" y="2787182"/>
            <a:ext cx="4326997" cy="3995658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>
              <a:lnSpc>
                <a:spcPts val="2200"/>
              </a:lnSpc>
            </a:pPr>
            <a:r>
              <a:rPr lang="ja-JP" altLang="en-US"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計画している事業</a:t>
            </a:r>
            <a:endParaRPr lang="en-US" altLang="ja-JP" sz="160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8" name="正方形/長方形 77">
            <a:extLst>
              <a:ext uri="{FF2B5EF4-FFF2-40B4-BE49-F238E27FC236}">
                <a16:creationId xmlns:a16="http://schemas.microsoft.com/office/drawing/2014/main" id="{4C2CD967-5E09-5F01-5A95-272BC4029157}"/>
              </a:ext>
            </a:extLst>
          </p:cNvPr>
          <p:cNvSpPr/>
          <p:nvPr/>
        </p:nvSpPr>
        <p:spPr>
          <a:xfrm>
            <a:off x="5537200" y="117495"/>
            <a:ext cx="3481192" cy="318358"/>
          </a:xfrm>
          <a:prstGeom prst="rect">
            <a:avLst/>
          </a:prstGeom>
          <a:solidFill>
            <a:srgbClr val="DCEAF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・・・</a:t>
            </a:r>
          </a:p>
        </p:txBody>
      </p:sp>
      <p:sp>
        <p:nvSpPr>
          <p:cNvPr id="79" name="正方形/長方形 78">
            <a:extLst>
              <a:ext uri="{FF2B5EF4-FFF2-40B4-BE49-F238E27FC236}">
                <a16:creationId xmlns:a16="http://schemas.microsoft.com/office/drawing/2014/main" id="{BC6EC6E6-0869-7602-DE27-6604253DC063}"/>
              </a:ext>
            </a:extLst>
          </p:cNvPr>
          <p:cNvSpPr/>
          <p:nvPr/>
        </p:nvSpPr>
        <p:spPr>
          <a:xfrm>
            <a:off x="4819651" y="146947"/>
            <a:ext cx="717549" cy="2777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申請者</a:t>
            </a:r>
          </a:p>
        </p:txBody>
      </p:sp>
      <p:sp>
        <p:nvSpPr>
          <p:cNvPr id="80" name="正方形/長方形 79">
            <a:extLst>
              <a:ext uri="{FF2B5EF4-FFF2-40B4-BE49-F238E27FC236}">
                <a16:creationId xmlns:a16="http://schemas.microsoft.com/office/drawing/2014/main" id="{C2888D29-4278-911D-805D-A97F9BE299DA}"/>
              </a:ext>
            </a:extLst>
          </p:cNvPr>
          <p:cNvSpPr/>
          <p:nvPr/>
        </p:nvSpPr>
        <p:spPr>
          <a:xfrm>
            <a:off x="206903" y="1849761"/>
            <a:ext cx="4326997" cy="507004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・・・</a:t>
            </a:r>
            <a:endParaRPr lang="en-US" altLang="ja-JP" sz="14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・・・</a:t>
            </a:r>
            <a:endParaRPr lang="en-US" altLang="ja-JP" sz="14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1" name="正方形/長方形 80">
            <a:extLst>
              <a:ext uri="{FF2B5EF4-FFF2-40B4-BE49-F238E27FC236}">
                <a16:creationId xmlns:a16="http://schemas.microsoft.com/office/drawing/2014/main" id="{C23476BD-9C54-3860-4EB0-46AA000BF02C}"/>
              </a:ext>
            </a:extLst>
          </p:cNvPr>
          <p:cNvSpPr/>
          <p:nvPr/>
        </p:nvSpPr>
        <p:spPr>
          <a:xfrm>
            <a:off x="4691395" y="1849761"/>
            <a:ext cx="4326997" cy="507004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・・・</a:t>
            </a:r>
            <a:endParaRPr lang="en-US" altLang="ja-JP" sz="140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14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・・・</a:t>
            </a:r>
            <a:endParaRPr lang="en-US" altLang="ja-JP" sz="140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48149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7138B816-D0C5-6998-F099-E80EC467BE8B}"/>
              </a:ext>
            </a:extLst>
          </p:cNvPr>
          <p:cNvGrpSpPr/>
          <p:nvPr/>
        </p:nvGrpSpPr>
        <p:grpSpPr>
          <a:xfrm>
            <a:off x="-16934" y="75160"/>
            <a:ext cx="9180000" cy="6767073"/>
            <a:chOff x="-16934" y="75160"/>
            <a:chExt cx="9180000" cy="6767073"/>
          </a:xfrm>
        </p:grpSpPr>
        <p:sp>
          <p:nvSpPr>
            <p:cNvPr id="78" name="正方形/長方形 77">
              <a:extLst>
                <a:ext uri="{FF2B5EF4-FFF2-40B4-BE49-F238E27FC236}">
                  <a16:creationId xmlns:a16="http://schemas.microsoft.com/office/drawing/2014/main" id="{4C2CD967-5E09-5F01-5A95-272BC4029157}"/>
                </a:ext>
              </a:extLst>
            </p:cNvPr>
            <p:cNvSpPr/>
            <p:nvPr/>
          </p:nvSpPr>
          <p:spPr>
            <a:xfrm>
              <a:off x="5537200" y="117495"/>
              <a:ext cx="3481192" cy="318358"/>
            </a:xfrm>
            <a:prstGeom prst="rect">
              <a:avLst/>
            </a:prstGeom>
            <a:solidFill>
              <a:srgbClr val="DCEAF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ja-JP" altLang="en-US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・・・</a:t>
              </a:r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571D0B20-9E30-F568-9B67-292A2F19A952}"/>
                </a:ext>
              </a:extLst>
            </p:cNvPr>
            <p:cNvSpPr/>
            <p:nvPr/>
          </p:nvSpPr>
          <p:spPr>
            <a:xfrm>
              <a:off x="206903" y="953443"/>
              <a:ext cx="4326997" cy="507004"/>
            </a:xfrm>
            <a:prstGeom prst="rect">
              <a:avLst/>
            </a:prstGeom>
            <a:solidFill>
              <a:schemeClr val="tx2">
                <a:lumMod val="10000"/>
                <a:lumOff val="9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ja-JP" altLang="en-US" sz="1400" dirty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廃プラスチック、自治体からの処理の受託</a:t>
              </a:r>
              <a:endParaRPr lang="en-US" altLang="ja-JP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r>
                <a:rPr lang="ja-JP" altLang="en-US" sz="1400" dirty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○○トン／年</a:t>
              </a:r>
              <a:endParaRPr lang="en-US" altLang="ja-JP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2D9B8202-C29A-CEB7-9D37-D5EB4C27D217}"/>
                </a:ext>
              </a:extLst>
            </p:cNvPr>
            <p:cNvSpPr/>
            <p:nvPr/>
          </p:nvSpPr>
          <p:spPr>
            <a:xfrm>
              <a:off x="62244" y="656169"/>
              <a:ext cx="4471656" cy="26907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ja-JP" altLang="en-US" sz="14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（１）取り扱う廃棄物の種類・量・排出元の業種</a:t>
              </a:r>
            </a:p>
          </p:txBody>
        </p: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3E8097FB-7EC9-9A70-6EDB-FFB38456C7AF}"/>
                </a:ext>
              </a:extLst>
            </p:cNvPr>
            <p:cNvCxnSpPr>
              <a:cxnSpLocks/>
            </p:cNvCxnSpPr>
            <p:nvPr/>
          </p:nvCxnSpPr>
          <p:spPr>
            <a:xfrm>
              <a:off x="-16934" y="553075"/>
              <a:ext cx="9180000" cy="0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正方形/長方形 19">
              <a:extLst>
                <a:ext uri="{FF2B5EF4-FFF2-40B4-BE49-F238E27FC236}">
                  <a16:creationId xmlns:a16="http://schemas.microsoft.com/office/drawing/2014/main" id="{186F16BC-B90F-533F-AC50-E87DAC368D80}"/>
                </a:ext>
              </a:extLst>
            </p:cNvPr>
            <p:cNvSpPr/>
            <p:nvPr/>
          </p:nvSpPr>
          <p:spPr>
            <a:xfrm>
              <a:off x="-15879" y="83470"/>
              <a:ext cx="4376210" cy="36382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ja-JP" altLang="en-US" sz="1600" b="1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（別紙） 認定を受けようとする事業の範囲・内容 </a:t>
              </a:r>
            </a:p>
          </p:txBody>
        </p:sp>
        <p:sp>
          <p:nvSpPr>
            <p:cNvPr id="3" name="正方形/長方形 2">
              <a:extLst>
                <a:ext uri="{FF2B5EF4-FFF2-40B4-BE49-F238E27FC236}">
                  <a16:creationId xmlns:a16="http://schemas.microsoft.com/office/drawing/2014/main" id="{8654593A-B1FD-D019-AD50-D4FAA1B6E2FD}"/>
                </a:ext>
              </a:extLst>
            </p:cNvPr>
            <p:cNvSpPr/>
            <p:nvPr/>
          </p:nvSpPr>
          <p:spPr>
            <a:xfrm>
              <a:off x="62244" y="1548190"/>
              <a:ext cx="4471656" cy="26907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ja-JP" altLang="en-US" sz="140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（３）得られる再生材の種類・製造量</a:t>
              </a:r>
            </a:p>
          </p:txBody>
        </p:sp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38037779-1A4C-F690-56D3-74A619D52030}"/>
                </a:ext>
              </a:extLst>
            </p:cNvPr>
            <p:cNvSpPr/>
            <p:nvPr/>
          </p:nvSpPr>
          <p:spPr>
            <a:xfrm>
              <a:off x="4546736" y="1558182"/>
              <a:ext cx="4471656" cy="26907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ja-JP" altLang="en-US" sz="14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（４）再生材の供給を受ける者・供給量</a:t>
              </a:r>
            </a:p>
          </p:txBody>
        </p: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8BF32707-7874-2E17-D3DA-A88A5EBD67E6}"/>
                </a:ext>
              </a:extLst>
            </p:cNvPr>
            <p:cNvSpPr/>
            <p:nvPr/>
          </p:nvSpPr>
          <p:spPr>
            <a:xfrm>
              <a:off x="4691411" y="976117"/>
              <a:ext cx="4326997" cy="470194"/>
            </a:xfrm>
            <a:prstGeom prst="rect">
              <a:avLst/>
            </a:prstGeom>
            <a:solidFill>
              <a:schemeClr val="tx2">
                <a:lumMod val="10000"/>
                <a:lumOff val="9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ja-JP" altLang="en-US" sz="14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①収集運搬　□なし　□あり（</a:t>
              </a:r>
              <a:r>
                <a:rPr lang="ja-JP" altLang="en-US" sz="1400" dirty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　　　　　　　　　　　　　　　</a:t>
              </a:r>
              <a:r>
                <a:rPr lang="ja-JP" altLang="en-US" sz="14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）</a:t>
              </a:r>
              <a:endParaRPr lang="en-US" altLang="ja-JP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lang="ja-JP" altLang="en-US" sz="14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②再委託　　 □なし　□あり（</a:t>
              </a:r>
              <a:r>
                <a:rPr lang="ja-JP" altLang="en-US" sz="1400" dirty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　　　　　　　　　　　　　　　</a:t>
              </a:r>
              <a:r>
                <a:rPr lang="ja-JP" altLang="en-US" sz="14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）</a:t>
              </a:r>
              <a:endParaRPr lang="en-US" altLang="ja-JP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22" name="正方形/長方形 21">
              <a:extLst>
                <a:ext uri="{FF2B5EF4-FFF2-40B4-BE49-F238E27FC236}">
                  <a16:creationId xmlns:a16="http://schemas.microsoft.com/office/drawing/2014/main" id="{0E42CA86-C099-3F2B-ABF5-7AB0F0344E91}"/>
                </a:ext>
              </a:extLst>
            </p:cNvPr>
            <p:cNvSpPr/>
            <p:nvPr/>
          </p:nvSpPr>
          <p:spPr>
            <a:xfrm>
              <a:off x="4546752" y="642033"/>
              <a:ext cx="4471656" cy="26907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ja-JP" altLang="en-US" sz="140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（２）事業における収集運搬及び委託の有無・内容</a:t>
              </a:r>
            </a:p>
          </p:txBody>
        </p:sp>
        <p:sp>
          <p:nvSpPr>
            <p:cNvPr id="25" name="正方形/長方形 24">
              <a:extLst>
                <a:ext uri="{FF2B5EF4-FFF2-40B4-BE49-F238E27FC236}">
                  <a16:creationId xmlns:a16="http://schemas.microsoft.com/office/drawing/2014/main" id="{029F140C-20F1-0003-8F53-C339B1431F6F}"/>
                </a:ext>
              </a:extLst>
            </p:cNvPr>
            <p:cNvSpPr/>
            <p:nvPr/>
          </p:nvSpPr>
          <p:spPr>
            <a:xfrm>
              <a:off x="206903" y="2786978"/>
              <a:ext cx="4326997" cy="3995658"/>
            </a:xfrm>
            <a:prstGeom prst="rect">
              <a:avLst/>
            </a:prstGeom>
            <a:solidFill>
              <a:schemeClr val="tx2">
                <a:lumMod val="10000"/>
                <a:lumOff val="9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r">
                <a:lnSpc>
                  <a:spcPts val="2200"/>
                </a:lnSpc>
              </a:pPr>
              <a:r>
                <a:rPr lang="ja-JP" altLang="en-US" sz="1600" dirty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現在もしくは全国平均の処理事業</a:t>
              </a:r>
              <a:endParaRPr lang="en-US" altLang="ja-JP" sz="1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C1D62C64-3686-E815-5B6C-904BABCDA0EF}"/>
                </a:ext>
              </a:extLst>
            </p:cNvPr>
            <p:cNvSpPr/>
            <p:nvPr/>
          </p:nvSpPr>
          <p:spPr>
            <a:xfrm>
              <a:off x="76628" y="2455339"/>
              <a:ext cx="8941764" cy="29899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ja-JP" altLang="en-US" sz="14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（５）現在の事業及び計画している事業の再資源化事業フロー</a:t>
              </a:r>
            </a:p>
          </p:txBody>
        </p: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01A79E5C-524B-5423-AA22-CC2CF2C74054}"/>
                </a:ext>
              </a:extLst>
            </p:cNvPr>
            <p:cNvSpPr/>
            <p:nvPr/>
          </p:nvSpPr>
          <p:spPr>
            <a:xfrm>
              <a:off x="4691395" y="2787182"/>
              <a:ext cx="4326997" cy="3995658"/>
            </a:xfrm>
            <a:prstGeom prst="rect">
              <a:avLst/>
            </a:prstGeom>
            <a:solidFill>
              <a:schemeClr val="tx2">
                <a:lumMod val="10000"/>
                <a:lumOff val="9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r">
                <a:lnSpc>
                  <a:spcPts val="2200"/>
                </a:lnSpc>
              </a:pPr>
              <a:r>
                <a:rPr lang="ja-JP" altLang="en-US" sz="1600" dirty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計画している事業</a:t>
              </a:r>
              <a:endParaRPr lang="en-US" altLang="ja-JP" sz="1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cxnSp>
          <p:nvCxnSpPr>
            <p:cNvPr id="28" name="直線矢印コネクタ 27">
              <a:extLst>
                <a:ext uri="{FF2B5EF4-FFF2-40B4-BE49-F238E27FC236}">
                  <a16:creationId xmlns:a16="http://schemas.microsoft.com/office/drawing/2014/main" id="{EE67B52D-CD01-8E72-CB42-5B8C0610117D}"/>
                </a:ext>
              </a:extLst>
            </p:cNvPr>
            <p:cNvCxnSpPr>
              <a:cxnSpLocks/>
              <a:stCxn id="12" idx="2"/>
              <a:endCxn id="29" idx="0"/>
            </p:cNvCxnSpPr>
            <p:nvPr/>
          </p:nvCxnSpPr>
          <p:spPr>
            <a:xfrm>
              <a:off x="6076950" y="3517211"/>
              <a:ext cx="2379" cy="247535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707F55B6-7F1D-A371-AA51-DF3ED431BACB}"/>
                </a:ext>
              </a:extLst>
            </p:cNvPr>
            <p:cNvSpPr/>
            <p:nvPr/>
          </p:nvSpPr>
          <p:spPr>
            <a:xfrm>
              <a:off x="5186361" y="5992570"/>
              <a:ext cx="1785935" cy="338578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40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ペットボトル用樹脂</a:t>
              </a:r>
            </a:p>
          </p:txBody>
        </p:sp>
        <p:cxnSp>
          <p:nvCxnSpPr>
            <p:cNvPr id="34" name="直線矢印コネクタ 33">
              <a:extLst>
                <a:ext uri="{FF2B5EF4-FFF2-40B4-BE49-F238E27FC236}">
                  <a16:creationId xmlns:a16="http://schemas.microsoft.com/office/drawing/2014/main" id="{077D9399-49EE-BDF8-4D7E-7676954ACB7D}"/>
                </a:ext>
              </a:extLst>
            </p:cNvPr>
            <p:cNvCxnSpPr>
              <a:cxnSpLocks/>
            </p:cNvCxnSpPr>
            <p:nvPr/>
          </p:nvCxnSpPr>
          <p:spPr>
            <a:xfrm>
              <a:off x="6972298" y="4891720"/>
              <a:ext cx="236978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正方形/長方形 35">
              <a:extLst>
                <a:ext uri="{FF2B5EF4-FFF2-40B4-BE49-F238E27FC236}">
                  <a16:creationId xmlns:a16="http://schemas.microsoft.com/office/drawing/2014/main" id="{786E056F-7078-7E66-9D28-F13832F65C3C}"/>
                </a:ext>
              </a:extLst>
            </p:cNvPr>
            <p:cNvSpPr/>
            <p:nvPr/>
          </p:nvSpPr>
          <p:spPr>
            <a:xfrm>
              <a:off x="2811260" y="5264735"/>
              <a:ext cx="1120731" cy="307097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400" dirty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埋立</a:t>
              </a:r>
            </a:p>
          </p:txBody>
        </p:sp>
        <p:cxnSp>
          <p:nvCxnSpPr>
            <p:cNvPr id="39" name="直線矢印コネクタ 38">
              <a:extLst>
                <a:ext uri="{FF2B5EF4-FFF2-40B4-BE49-F238E27FC236}">
                  <a16:creationId xmlns:a16="http://schemas.microsoft.com/office/drawing/2014/main" id="{E7C47BED-8DD5-A67C-A7BD-1094B6481255}"/>
                </a:ext>
              </a:extLst>
            </p:cNvPr>
            <p:cNvCxnSpPr>
              <a:cxnSpLocks/>
            </p:cNvCxnSpPr>
            <p:nvPr/>
          </p:nvCxnSpPr>
          <p:spPr>
            <a:xfrm>
              <a:off x="7892448" y="4836084"/>
              <a:ext cx="0" cy="1156486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8B47CB85-0FAA-B397-5768-F3C063A10AC7}"/>
                </a:ext>
              </a:extLst>
            </p:cNvPr>
            <p:cNvSpPr/>
            <p:nvPr/>
          </p:nvSpPr>
          <p:spPr>
            <a:xfrm>
              <a:off x="5181600" y="3202519"/>
              <a:ext cx="1790700" cy="314692"/>
            </a:xfrm>
            <a:prstGeom prst="rect">
              <a:avLst/>
            </a:prstGeom>
            <a:solidFill>
              <a:schemeClr val="tx2">
                <a:lumMod val="10000"/>
                <a:lumOff val="90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400" dirty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廃プラスチック</a:t>
              </a:r>
              <a:endPara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16" name="正方形/長方形 15">
              <a:extLst>
                <a:ext uri="{FF2B5EF4-FFF2-40B4-BE49-F238E27FC236}">
                  <a16:creationId xmlns:a16="http://schemas.microsoft.com/office/drawing/2014/main" id="{6082E19A-B547-0381-CABD-213E7D2720DC}"/>
                </a:ext>
              </a:extLst>
            </p:cNvPr>
            <p:cNvSpPr/>
            <p:nvPr/>
          </p:nvSpPr>
          <p:spPr>
            <a:xfrm>
              <a:off x="5181600" y="3984303"/>
              <a:ext cx="1790700" cy="314692"/>
            </a:xfrm>
            <a:prstGeom prst="rect">
              <a:avLst/>
            </a:prstGeom>
            <a:solidFill>
              <a:schemeClr val="tx2">
                <a:lumMod val="10000"/>
                <a:lumOff val="9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40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収集・運搬</a:t>
              </a:r>
            </a:p>
          </p:txBody>
        </p:sp>
        <p:sp>
          <p:nvSpPr>
            <p:cNvPr id="19" name="正方形/長方形 18">
              <a:extLst>
                <a:ext uri="{FF2B5EF4-FFF2-40B4-BE49-F238E27FC236}">
                  <a16:creationId xmlns:a16="http://schemas.microsoft.com/office/drawing/2014/main" id="{93754DAF-4D14-FC8F-827C-26AD4C0ACF6E}"/>
                </a:ext>
              </a:extLst>
            </p:cNvPr>
            <p:cNvSpPr/>
            <p:nvPr/>
          </p:nvSpPr>
          <p:spPr>
            <a:xfrm>
              <a:off x="5181599" y="4716686"/>
              <a:ext cx="1790699" cy="314692"/>
            </a:xfrm>
            <a:prstGeom prst="rect">
              <a:avLst/>
            </a:prstGeom>
            <a:solidFill>
              <a:schemeClr val="tx2">
                <a:lumMod val="10000"/>
                <a:lumOff val="9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400" dirty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破砕・洗浄</a:t>
              </a:r>
            </a:p>
          </p:txBody>
        </p:sp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26B0C3EA-AFC6-74CB-D1A1-B64EC6A36EB2}"/>
                </a:ext>
              </a:extLst>
            </p:cNvPr>
            <p:cNvSpPr/>
            <p:nvPr/>
          </p:nvSpPr>
          <p:spPr>
            <a:xfrm>
              <a:off x="5181599" y="5238023"/>
              <a:ext cx="1790697" cy="314692"/>
            </a:xfrm>
            <a:prstGeom prst="rect">
              <a:avLst/>
            </a:prstGeom>
            <a:solidFill>
              <a:schemeClr val="tx2">
                <a:lumMod val="10000"/>
                <a:lumOff val="9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40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成形</a:t>
              </a:r>
            </a:p>
          </p:txBody>
        </p:sp>
        <p:sp>
          <p:nvSpPr>
            <p:cNvPr id="62" name="正方形/長方形 61">
              <a:extLst>
                <a:ext uri="{FF2B5EF4-FFF2-40B4-BE49-F238E27FC236}">
                  <a16:creationId xmlns:a16="http://schemas.microsoft.com/office/drawing/2014/main" id="{AD9B34F2-033E-B67D-EC7D-6B770EC134A7}"/>
                </a:ext>
              </a:extLst>
            </p:cNvPr>
            <p:cNvSpPr/>
            <p:nvPr/>
          </p:nvSpPr>
          <p:spPr>
            <a:xfrm>
              <a:off x="4991864" y="3855145"/>
              <a:ext cx="3686208" cy="1859855"/>
            </a:xfrm>
            <a:prstGeom prst="rect">
              <a:avLst/>
            </a:pr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40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cxnSp>
          <p:nvCxnSpPr>
            <p:cNvPr id="64" name="直線矢印コネクタ 63">
              <a:extLst>
                <a:ext uri="{FF2B5EF4-FFF2-40B4-BE49-F238E27FC236}">
                  <a16:creationId xmlns:a16="http://schemas.microsoft.com/office/drawing/2014/main" id="{E0FB8BC4-24F1-CDFC-DACC-01561B28A918}"/>
                </a:ext>
              </a:extLst>
            </p:cNvPr>
            <p:cNvCxnSpPr>
              <a:cxnSpLocks/>
              <a:stCxn id="70" idx="2"/>
              <a:endCxn id="65" idx="0"/>
            </p:cNvCxnSpPr>
            <p:nvPr/>
          </p:nvCxnSpPr>
          <p:spPr>
            <a:xfrm>
              <a:off x="1638300" y="3517211"/>
              <a:ext cx="2379" cy="247535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正方形/長方形 64">
              <a:extLst>
                <a:ext uri="{FF2B5EF4-FFF2-40B4-BE49-F238E27FC236}">
                  <a16:creationId xmlns:a16="http://schemas.microsoft.com/office/drawing/2014/main" id="{510F3F96-F308-64D5-8500-FD7C66631FC2}"/>
                </a:ext>
              </a:extLst>
            </p:cNvPr>
            <p:cNvSpPr/>
            <p:nvPr/>
          </p:nvSpPr>
          <p:spPr>
            <a:xfrm>
              <a:off x="747711" y="5992570"/>
              <a:ext cx="1785935" cy="338578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400" dirty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パレット用樹脂</a:t>
              </a:r>
            </a:p>
          </p:txBody>
        </p:sp>
        <p:cxnSp>
          <p:nvCxnSpPr>
            <p:cNvPr id="67" name="直線矢印コネクタ 66">
              <a:extLst>
                <a:ext uri="{FF2B5EF4-FFF2-40B4-BE49-F238E27FC236}">
                  <a16:creationId xmlns:a16="http://schemas.microsoft.com/office/drawing/2014/main" id="{7AB493D0-F6EB-E542-D777-2E4FAA00E359}"/>
                </a:ext>
              </a:extLst>
            </p:cNvPr>
            <p:cNvCxnSpPr>
              <a:cxnSpLocks/>
            </p:cNvCxnSpPr>
            <p:nvPr/>
          </p:nvCxnSpPr>
          <p:spPr>
            <a:xfrm>
              <a:off x="1638300" y="4879655"/>
              <a:ext cx="1132326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矢印コネクタ 68">
              <a:extLst>
                <a:ext uri="{FF2B5EF4-FFF2-40B4-BE49-F238E27FC236}">
                  <a16:creationId xmlns:a16="http://schemas.microsoft.com/office/drawing/2014/main" id="{001895B1-B9FD-4FA1-44E3-A6685EB73A63}"/>
                </a:ext>
              </a:extLst>
            </p:cNvPr>
            <p:cNvCxnSpPr>
              <a:cxnSpLocks/>
            </p:cNvCxnSpPr>
            <p:nvPr/>
          </p:nvCxnSpPr>
          <p:spPr>
            <a:xfrm>
              <a:off x="3371625" y="4843997"/>
              <a:ext cx="0" cy="405531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正方形/長方形 69">
              <a:extLst>
                <a:ext uri="{FF2B5EF4-FFF2-40B4-BE49-F238E27FC236}">
                  <a16:creationId xmlns:a16="http://schemas.microsoft.com/office/drawing/2014/main" id="{282409A9-B4A1-E360-8563-C3E49D8EDF2F}"/>
                </a:ext>
              </a:extLst>
            </p:cNvPr>
            <p:cNvSpPr/>
            <p:nvPr/>
          </p:nvSpPr>
          <p:spPr>
            <a:xfrm>
              <a:off x="742950" y="3202519"/>
              <a:ext cx="1790700" cy="314692"/>
            </a:xfrm>
            <a:prstGeom prst="rect">
              <a:avLst/>
            </a:prstGeom>
            <a:solidFill>
              <a:schemeClr val="tx2">
                <a:lumMod val="10000"/>
                <a:lumOff val="90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400" dirty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廃プラスチック</a:t>
              </a:r>
            </a:p>
          </p:txBody>
        </p:sp>
        <p:sp>
          <p:nvSpPr>
            <p:cNvPr id="71" name="正方形/長方形 70">
              <a:extLst>
                <a:ext uri="{FF2B5EF4-FFF2-40B4-BE49-F238E27FC236}">
                  <a16:creationId xmlns:a16="http://schemas.microsoft.com/office/drawing/2014/main" id="{F21FC399-6543-C75A-4EE0-EBED4C1D09F4}"/>
                </a:ext>
              </a:extLst>
            </p:cNvPr>
            <p:cNvSpPr/>
            <p:nvPr/>
          </p:nvSpPr>
          <p:spPr>
            <a:xfrm>
              <a:off x="742950" y="3984303"/>
              <a:ext cx="1790700" cy="314692"/>
            </a:xfrm>
            <a:prstGeom prst="rect">
              <a:avLst/>
            </a:prstGeom>
            <a:solidFill>
              <a:schemeClr val="tx2">
                <a:lumMod val="10000"/>
                <a:lumOff val="9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40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収集・運搬</a:t>
              </a:r>
            </a:p>
          </p:txBody>
        </p:sp>
        <p:sp>
          <p:nvSpPr>
            <p:cNvPr id="73" name="正方形/長方形 72">
              <a:extLst>
                <a:ext uri="{FF2B5EF4-FFF2-40B4-BE49-F238E27FC236}">
                  <a16:creationId xmlns:a16="http://schemas.microsoft.com/office/drawing/2014/main" id="{BC963273-833D-9C2D-2579-0B7C315113EA}"/>
                </a:ext>
              </a:extLst>
            </p:cNvPr>
            <p:cNvSpPr/>
            <p:nvPr/>
          </p:nvSpPr>
          <p:spPr>
            <a:xfrm>
              <a:off x="742949" y="5238023"/>
              <a:ext cx="1790697" cy="314692"/>
            </a:xfrm>
            <a:prstGeom prst="rect">
              <a:avLst/>
            </a:prstGeom>
            <a:solidFill>
              <a:schemeClr val="tx2">
                <a:lumMod val="10000"/>
                <a:lumOff val="9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400" dirty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成形</a:t>
              </a:r>
            </a:p>
          </p:txBody>
        </p:sp>
        <p:sp>
          <p:nvSpPr>
            <p:cNvPr id="77" name="正方形/長方形 76">
              <a:extLst>
                <a:ext uri="{FF2B5EF4-FFF2-40B4-BE49-F238E27FC236}">
                  <a16:creationId xmlns:a16="http://schemas.microsoft.com/office/drawing/2014/main" id="{B8679CCD-8717-0386-6E0E-66DAB1975ECC}"/>
                </a:ext>
              </a:extLst>
            </p:cNvPr>
            <p:cNvSpPr/>
            <p:nvPr/>
          </p:nvSpPr>
          <p:spPr>
            <a:xfrm>
              <a:off x="7141720" y="5981968"/>
              <a:ext cx="1387931" cy="34918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400" dirty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熱エネルギー</a:t>
              </a:r>
            </a:p>
          </p:txBody>
        </p:sp>
        <p:sp>
          <p:nvSpPr>
            <p:cNvPr id="80" name="正方形/長方形 79">
              <a:extLst>
                <a:ext uri="{FF2B5EF4-FFF2-40B4-BE49-F238E27FC236}">
                  <a16:creationId xmlns:a16="http://schemas.microsoft.com/office/drawing/2014/main" id="{C2888D29-4278-911D-805D-A97F9BE299DA}"/>
                </a:ext>
              </a:extLst>
            </p:cNvPr>
            <p:cNvSpPr/>
            <p:nvPr/>
          </p:nvSpPr>
          <p:spPr>
            <a:xfrm>
              <a:off x="206903" y="1849761"/>
              <a:ext cx="4326997" cy="507004"/>
            </a:xfrm>
            <a:prstGeom prst="rect">
              <a:avLst/>
            </a:prstGeom>
            <a:solidFill>
              <a:schemeClr val="tx2">
                <a:lumMod val="10000"/>
                <a:lumOff val="9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ja-JP" altLang="en-US" sz="1400" dirty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パレット用樹脂　　〇〇トン／年</a:t>
              </a:r>
              <a:endParaRPr lang="en-US" altLang="ja-JP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r>
                <a:rPr lang="ja-JP" altLang="en-US" sz="1400" dirty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・・・</a:t>
              </a:r>
              <a:endParaRPr lang="en-US" altLang="ja-JP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81" name="正方形/長方形 80">
              <a:extLst>
                <a:ext uri="{FF2B5EF4-FFF2-40B4-BE49-F238E27FC236}">
                  <a16:creationId xmlns:a16="http://schemas.microsoft.com/office/drawing/2014/main" id="{C23476BD-9C54-3860-4EB0-46AA000BF02C}"/>
                </a:ext>
              </a:extLst>
            </p:cNvPr>
            <p:cNvSpPr/>
            <p:nvPr/>
          </p:nvSpPr>
          <p:spPr>
            <a:xfrm>
              <a:off x="4691395" y="1849761"/>
              <a:ext cx="4326997" cy="507004"/>
            </a:xfrm>
            <a:prstGeom prst="rect">
              <a:avLst/>
            </a:prstGeom>
            <a:solidFill>
              <a:schemeClr val="tx2">
                <a:lumMod val="10000"/>
                <a:lumOff val="9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ja-JP" altLang="en-US" sz="1400" dirty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株式会社○○、株式会社△△　各○○トン／年</a:t>
              </a:r>
              <a:endParaRPr lang="en-US" altLang="ja-JP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r>
                <a:rPr lang="ja-JP" altLang="en-US" sz="1400" dirty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・・・</a:t>
              </a:r>
              <a:endParaRPr lang="en-US" altLang="ja-JP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85" name="正方形/長方形 84">
              <a:extLst>
                <a:ext uri="{FF2B5EF4-FFF2-40B4-BE49-F238E27FC236}">
                  <a16:creationId xmlns:a16="http://schemas.microsoft.com/office/drawing/2014/main" id="{C2C38F05-025F-C008-1B50-2AC5BC5C77EC}"/>
                </a:ext>
              </a:extLst>
            </p:cNvPr>
            <p:cNvSpPr/>
            <p:nvPr/>
          </p:nvSpPr>
          <p:spPr>
            <a:xfrm>
              <a:off x="2531268" y="3099963"/>
              <a:ext cx="2101188" cy="568741"/>
            </a:xfrm>
            <a:prstGeom prst="rect">
              <a:avLst/>
            </a:prstGeom>
            <a:noFill/>
            <a:ln w="127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buNone/>
              </a:pPr>
              <a:r>
                <a:rPr lang="en-US" altLang="ja-JP" sz="1400" kern="100" dirty="0">
                  <a:solidFill>
                    <a:srgbClr val="C00000"/>
                  </a:solidFill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※</a:t>
              </a:r>
              <a:r>
                <a:rPr lang="ja-JP" altLang="en-US" sz="1400" kern="100" dirty="0">
                  <a:solidFill>
                    <a:srgbClr val="C00000"/>
                  </a:solidFill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処理前物と再生材は</a:t>
              </a:r>
              <a:endParaRPr lang="en-US" altLang="ja-JP" sz="1400" kern="100" dirty="0">
                <a:solidFill>
                  <a:srgbClr val="C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endParaRPr>
            </a:p>
            <a:p>
              <a:pPr>
                <a:buNone/>
              </a:pPr>
              <a:r>
                <a:rPr lang="ja-JP" altLang="en-US" sz="1400" kern="100" dirty="0">
                  <a:solidFill>
                    <a:srgbClr val="C00000"/>
                  </a:solidFill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太枠で記載してください</a:t>
              </a:r>
              <a:endParaRPr lang="ja-JP" sz="1000" kern="100" dirty="0">
                <a:solidFill>
                  <a:srgbClr val="C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86" name="正方形/長方形 85">
              <a:extLst>
                <a:ext uri="{FF2B5EF4-FFF2-40B4-BE49-F238E27FC236}">
                  <a16:creationId xmlns:a16="http://schemas.microsoft.com/office/drawing/2014/main" id="{9E8BB814-354C-EFAC-9DD9-F2B29460010C}"/>
                </a:ext>
              </a:extLst>
            </p:cNvPr>
            <p:cNvSpPr/>
            <p:nvPr/>
          </p:nvSpPr>
          <p:spPr>
            <a:xfrm>
              <a:off x="2549907" y="3695141"/>
              <a:ext cx="2007870" cy="721869"/>
            </a:xfrm>
            <a:prstGeom prst="rect">
              <a:avLst/>
            </a:prstGeom>
            <a:noFill/>
            <a:ln w="127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buNone/>
              </a:pPr>
              <a:r>
                <a:rPr lang="en-US" altLang="ja-JP" sz="1400" kern="100">
                  <a:solidFill>
                    <a:srgbClr val="C00000"/>
                  </a:solidFill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※</a:t>
              </a:r>
              <a:r>
                <a:rPr lang="ja-JP" altLang="en-US" sz="1400" kern="100">
                  <a:solidFill>
                    <a:srgbClr val="C00000"/>
                  </a:solidFill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収集運搬から再資源化までの事業工程全体を記載してください</a:t>
              </a:r>
              <a:endParaRPr lang="ja-JP" sz="1000" kern="100">
                <a:solidFill>
                  <a:srgbClr val="C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88" name="正方形/長方形 87">
              <a:extLst>
                <a:ext uri="{FF2B5EF4-FFF2-40B4-BE49-F238E27FC236}">
                  <a16:creationId xmlns:a16="http://schemas.microsoft.com/office/drawing/2014/main" id="{7074AA63-8DC4-D489-FF32-E8A65C9F00B3}"/>
                </a:ext>
              </a:extLst>
            </p:cNvPr>
            <p:cNvSpPr/>
            <p:nvPr/>
          </p:nvSpPr>
          <p:spPr>
            <a:xfrm>
              <a:off x="310321" y="6463907"/>
              <a:ext cx="4253344" cy="307096"/>
            </a:xfrm>
            <a:prstGeom prst="rect">
              <a:avLst/>
            </a:prstGeom>
            <a:noFill/>
            <a:ln w="127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buNone/>
              </a:pPr>
              <a:r>
                <a:rPr lang="en-US" altLang="ja-JP" sz="1400" kern="100" dirty="0">
                  <a:solidFill>
                    <a:srgbClr val="C00000"/>
                  </a:solidFill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※</a:t>
              </a:r>
              <a:r>
                <a:rPr lang="ja-JP" altLang="en-US" sz="1400" kern="100" dirty="0">
                  <a:solidFill>
                    <a:srgbClr val="C00000"/>
                  </a:solidFill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全くの新規事業の場合はその旨記載してください</a:t>
              </a:r>
              <a:endParaRPr lang="en-US" altLang="ja-JP" sz="1400" kern="100" dirty="0">
                <a:solidFill>
                  <a:srgbClr val="C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endParaRPr>
            </a:p>
            <a:p>
              <a:pPr>
                <a:buNone/>
              </a:pPr>
              <a:r>
                <a:rPr lang="en-US" altLang="ja-JP" sz="1400" kern="100" dirty="0">
                  <a:solidFill>
                    <a:srgbClr val="C0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※</a:t>
              </a:r>
              <a:r>
                <a:rPr lang="ja-JP" altLang="en-US" sz="1400" kern="100" dirty="0">
                  <a:solidFill>
                    <a:srgbClr val="C0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不明の場合は、未記載で構いません</a:t>
              </a:r>
              <a:endParaRPr lang="ja-JP" sz="1000" kern="100" dirty="0">
                <a:solidFill>
                  <a:srgbClr val="C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90" name="正方形/長方形 89">
              <a:extLst>
                <a:ext uri="{FF2B5EF4-FFF2-40B4-BE49-F238E27FC236}">
                  <a16:creationId xmlns:a16="http://schemas.microsoft.com/office/drawing/2014/main" id="{F2F4C5DC-4836-0B82-71CB-92E44F68A570}"/>
                </a:ext>
              </a:extLst>
            </p:cNvPr>
            <p:cNvSpPr/>
            <p:nvPr/>
          </p:nvSpPr>
          <p:spPr>
            <a:xfrm>
              <a:off x="7087580" y="3086628"/>
              <a:ext cx="2007870" cy="721869"/>
            </a:xfrm>
            <a:prstGeom prst="rect">
              <a:avLst/>
            </a:prstGeom>
            <a:noFill/>
            <a:ln w="127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buNone/>
              </a:pPr>
              <a:r>
                <a:rPr lang="en-US" altLang="ja-JP" sz="1400" kern="100" dirty="0">
                  <a:solidFill>
                    <a:srgbClr val="C00000"/>
                  </a:solidFill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※</a:t>
              </a:r>
              <a:r>
                <a:rPr lang="ja-JP" altLang="en-US" sz="1400" kern="100" dirty="0">
                  <a:solidFill>
                    <a:srgbClr val="C00000"/>
                  </a:solidFill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収集運搬から再資源化までの事業工程全体を記載してください</a:t>
              </a:r>
              <a:endParaRPr lang="ja-JP" sz="1000" kern="100" dirty="0">
                <a:solidFill>
                  <a:srgbClr val="C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91" name="正方形/長方形 90">
              <a:extLst>
                <a:ext uri="{FF2B5EF4-FFF2-40B4-BE49-F238E27FC236}">
                  <a16:creationId xmlns:a16="http://schemas.microsoft.com/office/drawing/2014/main" id="{1F83C55C-C9FF-97A1-17D5-B3B339725B14}"/>
                </a:ext>
              </a:extLst>
            </p:cNvPr>
            <p:cNvSpPr/>
            <p:nvPr/>
          </p:nvSpPr>
          <p:spPr>
            <a:xfrm>
              <a:off x="4914096" y="6358153"/>
              <a:ext cx="4061101" cy="484080"/>
            </a:xfrm>
            <a:prstGeom prst="rect">
              <a:avLst/>
            </a:prstGeom>
            <a:noFill/>
            <a:ln w="127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buNone/>
              </a:pPr>
              <a:r>
                <a:rPr lang="en-US" altLang="ja-JP" sz="1400" kern="100" dirty="0">
                  <a:solidFill>
                    <a:srgbClr val="C00000"/>
                  </a:solidFill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※</a:t>
              </a:r>
              <a:r>
                <a:rPr lang="ja-JP" altLang="en-US" sz="1400" kern="100" dirty="0">
                  <a:solidFill>
                    <a:srgbClr val="C00000"/>
                  </a:solidFill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事業工程のうち、認定を受けようとする範囲を</a:t>
              </a:r>
              <a:endParaRPr lang="en-US" altLang="ja-JP" sz="1400" kern="100" dirty="0">
                <a:solidFill>
                  <a:srgbClr val="C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endParaRPr>
            </a:p>
            <a:p>
              <a:pPr>
                <a:buNone/>
              </a:pPr>
              <a:r>
                <a:rPr lang="ja-JP" altLang="en-US" sz="1400" kern="100" dirty="0">
                  <a:solidFill>
                    <a:srgbClr val="C00000"/>
                  </a:solidFill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赤太枠で囲ってください</a:t>
              </a:r>
              <a:endParaRPr lang="ja-JP" sz="1000" kern="100" dirty="0">
                <a:solidFill>
                  <a:srgbClr val="C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92" name="正方形/長方形 91">
              <a:extLst>
                <a:ext uri="{FF2B5EF4-FFF2-40B4-BE49-F238E27FC236}">
                  <a16:creationId xmlns:a16="http://schemas.microsoft.com/office/drawing/2014/main" id="{7A620F06-30D0-F07E-63EB-34FB39354150}"/>
                </a:ext>
              </a:extLst>
            </p:cNvPr>
            <p:cNvSpPr/>
            <p:nvPr/>
          </p:nvSpPr>
          <p:spPr>
            <a:xfrm>
              <a:off x="937682" y="2124043"/>
              <a:ext cx="3867153" cy="397519"/>
            </a:xfrm>
            <a:prstGeom prst="rect">
              <a:avLst/>
            </a:prstGeom>
            <a:noFill/>
            <a:ln w="127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buNone/>
              </a:pPr>
              <a:r>
                <a:rPr lang="en-US" altLang="ja-JP" sz="1400" kern="100" dirty="0">
                  <a:solidFill>
                    <a:srgbClr val="C00000"/>
                  </a:solidFill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※</a:t>
              </a:r>
              <a:r>
                <a:rPr lang="ja-JP" altLang="en-US" sz="1400" kern="100" dirty="0">
                  <a:solidFill>
                    <a:srgbClr val="C0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製造量は年間の見込量を記載してください</a:t>
              </a:r>
              <a:endParaRPr lang="ja-JP" sz="1000" kern="100" dirty="0">
                <a:solidFill>
                  <a:srgbClr val="C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93" name="正方形/長方形 92">
              <a:extLst>
                <a:ext uri="{FF2B5EF4-FFF2-40B4-BE49-F238E27FC236}">
                  <a16:creationId xmlns:a16="http://schemas.microsoft.com/office/drawing/2014/main" id="{AA085EBA-3C1E-6B31-A0A3-3DA30162A5FC}"/>
                </a:ext>
              </a:extLst>
            </p:cNvPr>
            <p:cNvSpPr/>
            <p:nvPr/>
          </p:nvSpPr>
          <p:spPr>
            <a:xfrm>
              <a:off x="814388" y="1227852"/>
              <a:ext cx="3867153" cy="397519"/>
            </a:xfrm>
            <a:prstGeom prst="rect">
              <a:avLst/>
            </a:prstGeom>
            <a:noFill/>
            <a:ln w="127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buNone/>
              </a:pPr>
              <a:r>
                <a:rPr lang="en-US" altLang="ja-JP" sz="1400" kern="100" dirty="0">
                  <a:solidFill>
                    <a:srgbClr val="C00000"/>
                  </a:solidFill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※</a:t>
              </a:r>
              <a:r>
                <a:rPr lang="ja-JP" altLang="en-US" sz="1400" kern="100" dirty="0">
                  <a:solidFill>
                    <a:srgbClr val="C00000"/>
                  </a:solidFill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廃棄物量</a:t>
              </a:r>
              <a:r>
                <a:rPr lang="ja-JP" altLang="en-US" sz="1400" kern="100" dirty="0">
                  <a:solidFill>
                    <a:srgbClr val="C0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は年間の見込量を記載してください</a:t>
              </a:r>
              <a:endParaRPr lang="ja-JP" sz="1000" kern="100" dirty="0">
                <a:solidFill>
                  <a:srgbClr val="C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94" name="正方形/長方形 93">
              <a:extLst>
                <a:ext uri="{FF2B5EF4-FFF2-40B4-BE49-F238E27FC236}">
                  <a16:creationId xmlns:a16="http://schemas.microsoft.com/office/drawing/2014/main" id="{EA2F7DE3-5618-8235-F413-039C7173854B}"/>
                </a:ext>
              </a:extLst>
            </p:cNvPr>
            <p:cNvSpPr/>
            <p:nvPr/>
          </p:nvSpPr>
          <p:spPr>
            <a:xfrm>
              <a:off x="5400146" y="2124042"/>
              <a:ext cx="3762919" cy="397519"/>
            </a:xfrm>
            <a:prstGeom prst="rect">
              <a:avLst/>
            </a:prstGeom>
            <a:noFill/>
            <a:ln w="127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buNone/>
              </a:pPr>
              <a:r>
                <a:rPr lang="en-US" altLang="ja-JP" sz="1400" kern="100">
                  <a:solidFill>
                    <a:srgbClr val="C00000"/>
                  </a:solidFill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※</a:t>
              </a:r>
              <a:r>
                <a:rPr lang="ja-JP" altLang="en-US" sz="1400" kern="100">
                  <a:solidFill>
                    <a:srgbClr val="C00000"/>
                  </a:solidFill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供給量は年間の見込量</a:t>
              </a:r>
              <a:r>
                <a:rPr lang="ja-JP" altLang="en-US" sz="1400" kern="100">
                  <a:solidFill>
                    <a:srgbClr val="C0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を記載してください</a:t>
              </a:r>
              <a:endParaRPr lang="ja-JP" sz="1000" kern="100">
                <a:solidFill>
                  <a:srgbClr val="C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39018E92-37F7-E66B-D8F4-954B0D478F33}"/>
                </a:ext>
              </a:extLst>
            </p:cNvPr>
            <p:cNvSpPr/>
            <p:nvPr/>
          </p:nvSpPr>
          <p:spPr>
            <a:xfrm>
              <a:off x="7025926" y="970767"/>
              <a:ext cx="1900581" cy="476161"/>
            </a:xfrm>
            <a:prstGeom prst="rect">
              <a:avLst/>
            </a:prstGeom>
            <a:noFill/>
            <a:ln w="127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buNone/>
              </a:pPr>
              <a:r>
                <a:rPr lang="en-US" altLang="ja-JP" sz="1400" kern="100" dirty="0">
                  <a:solidFill>
                    <a:srgbClr val="C00000"/>
                  </a:solidFill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※</a:t>
              </a:r>
              <a:r>
                <a:rPr lang="ja-JP" altLang="en-US" sz="1400" kern="100" dirty="0">
                  <a:solidFill>
                    <a:srgbClr val="C0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ありの</a:t>
              </a:r>
              <a:r>
                <a:rPr lang="ja-JP" altLang="en-US" sz="1400" kern="100" dirty="0">
                  <a:solidFill>
                    <a:srgbClr val="C00000"/>
                  </a:solidFill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場合は内容を記載してください</a:t>
              </a:r>
              <a:endParaRPr lang="en-US" altLang="ja-JP" sz="2400" kern="100" dirty="0">
                <a:solidFill>
                  <a:srgbClr val="C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66" name="正方形/長方形 65">
              <a:extLst>
                <a:ext uri="{FF2B5EF4-FFF2-40B4-BE49-F238E27FC236}">
                  <a16:creationId xmlns:a16="http://schemas.microsoft.com/office/drawing/2014/main" id="{749C4DD0-25C2-F9A6-D33F-A19F0279FD23}"/>
                </a:ext>
              </a:extLst>
            </p:cNvPr>
            <p:cNvSpPr/>
            <p:nvPr/>
          </p:nvSpPr>
          <p:spPr>
            <a:xfrm>
              <a:off x="2770626" y="4710280"/>
              <a:ext cx="1202095" cy="314692"/>
            </a:xfrm>
            <a:prstGeom prst="rect">
              <a:avLst/>
            </a:prstGeom>
            <a:solidFill>
              <a:srgbClr val="DCEAF7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40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残渣</a:t>
              </a:r>
            </a:p>
          </p:txBody>
        </p:sp>
        <p:sp>
          <p:nvSpPr>
            <p:cNvPr id="68" name="正方形/長方形 67">
              <a:extLst>
                <a:ext uri="{FF2B5EF4-FFF2-40B4-BE49-F238E27FC236}">
                  <a16:creationId xmlns:a16="http://schemas.microsoft.com/office/drawing/2014/main" id="{5AFD0579-940C-CFAE-8414-D3D897C0E401}"/>
                </a:ext>
              </a:extLst>
            </p:cNvPr>
            <p:cNvSpPr/>
            <p:nvPr/>
          </p:nvSpPr>
          <p:spPr>
            <a:xfrm>
              <a:off x="7155756" y="5246821"/>
              <a:ext cx="1369137" cy="307097"/>
            </a:xfrm>
            <a:prstGeom prst="rect">
              <a:avLst/>
            </a:prstGeom>
            <a:solidFill>
              <a:srgbClr val="DCEAF7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400" dirty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焼却</a:t>
              </a:r>
            </a:p>
          </p:txBody>
        </p:sp>
        <p:sp>
          <p:nvSpPr>
            <p:cNvPr id="2" name="正方形/長方形 1">
              <a:extLst>
                <a:ext uri="{FF2B5EF4-FFF2-40B4-BE49-F238E27FC236}">
                  <a16:creationId xmlns:a16="http://schemas.microsoft.com/office/drawing/2014/main" id="{CD26C720-79F9-518D-ACE1-F3B2F673ACBA}"/>
                </a:ext>
              </a:extLst>
            </p:cNvPr>
            <p:cNvSpPr/>
            <p:nvPr/>
          </p:nvSpPr>
          <p:spPr>
            <a:xfrm>
              <a:off x="8094133" y="75160"/>
              <a:ext cx="933320" cy="392501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None/>
              </a:pPr>
              <a:r>
                <a:rPr lang="ja-JP" kern="100">
                  <a:solidFill>
                    <a:srgbClr val="000000"/>
                  </a:solidFill>
                  <a:effectLst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記載例</a:t>
              </a:r>
              <a:endParaRPr lang="ja-JP" sz="1100" kern="100">
                <a:effectLst/>
                <a:cs typeface="Times New Roman" panose="02020603050405020304" pitchFamily="18" charset="0"/>
              </a:endParaRPr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45DBA3B0-A7E3-E331-4D04-9E1998ED5A82}"/>
                </a:ext>
              </a:extLst>
            </p:cNvPr>
            <p:cNvSpPr/>
            <p:nvPr/>
          </p:nvSpPr>
          <p:spPr>
            <a:xfrm>
              <a:off x="759208" y="4710280"/>
              <a:ext cx="1790699" cy="314692"/>
            </a:xfrm>
            <a:prstGeom prst="rect">
              <a:avLst/>
            </a:prstGeom>
            <a:solidFill>
              <a:schemeClr val="tx2">
                <a:lumMod val="10000"/>
                <a:lumOff val="9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400" dirty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破砕・洗浄</a:t>
              </a:r>
            </a:p>
          </p:txBody>
        </p:sp>
        <p:sp>
          <p:nvSpPr>
            <p:cNvPr id="33" name="正方形/長方形 32">
              <a:extLst>
                <a:ext uri="{FF2B5EF4-FFF2-40B4-BE49-F238E27FC236}">
                  <a16:creationId xmlns:a16="http://schemas.microsoft.com/office/drawing/2014/main" id="{59C2EA09-4E6D-20E4-0B60-D5ED11E9F466}"/>
                </a:ext>
              </a:extLst>
            </p:cNvPr>
            <p:cNvSpPr/>
            <p:nvPr/>
          </p:nvSpPr>
          <p:spPr>
            <a:xfrm>
              <a:off x="7209276" y="4722345"/>
              <a:ext cx="1315617" cy="314692"/>
            </a:xfrm>
            <a:prstGeom prst="rect">
              <a:avLst/>
            </a:prstGeom>
            <a:solidFill>
              <a:schemeClr val="tx2">
                <a:lumMod val="10000"/>
                <a:lumOff val="9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400" dirty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残渣</a:t>
              </a:r>
            </a:p>
          </p:txBody>
        </p: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9C75EFD6-86E1-9DCD-2A0B-2F6AD1F31DFD}"/>
                </a:ext>
              </a:extLst>
            </p:cNvPr>
            <p:cNvSpPr/>
            <p:nvPr/>
          </p:nvSpPr>
          <p:spPr>
            <a:xfrm>
              <a:off x="4819651" y="146947"/>
              <a:ext cx="717549" cy="27770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ja-JP" altLang="en-US" sz="14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申請者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752845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635e86d-fcac-4862-88b7-fc7de7e3e2c2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1984A0FFCA905C4D8B43BFA1CEC7036C" ma:contentTypeVersion="10" ma:contentTypeDescription="新しいドキュメントを作成します。" ma:contentTypeScope="" ma:versionID="f17235068255be6bc3115f7e2d4859e4">
  <xsd:schema xmlns:xsd="http://www.w3.org/2001/XMLSchema" xmlns:xs="http://www.w3.org/2001/XMLSchema" xmlns:p="http://schemas.microsoft.com/office/2006/metadata/properties" xmlns:ns2="6635e86d-fcac-4862-88b7-fc7de7e3e2c2" targetNamespace="http://schemas.microsoft.com/office/2006/metadata/properties" ma:root="true" ma:fieldsID="089f6fc56ea68e4f06dc4a8a9d96ee2b" ns2:_="">
    <xsd:import namespace="6635e86d-fcac-4862-88b7-fc7de7e3e2c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35e86d-fcac-4862-88b7-fc7de7e3e2c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9B34694-9202-4C6F-9BB5-515B4D16B67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D1AF9CA-17F1-442C-B4BC-CF98B37BB49A}">
  <ds:schemaRefs>
    <ds:schemaRef ds:uri="dca51813-67e0-4235-adc4-841cc0cc9f34"/>
    <ds:schemaRef ds:uri="f2c1a11d-a91c-45ac-b99e-f51bb278c81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6635e86d-fcac-4862-88b7-fc7de7e3e2c2"/>
  </ds:schemaRefs>
</ds:datastoreItem>
</file>

<file path=customXml/itemProps3.xml><?xml version="1.0" encoding="utf-8"?>
<ds:datastoreItem xmlns:ds="http://schemas.openxmlformats.org/officeDocument/2006/customXml" ds:itemID="{15B183A6-F03D-43E7-B6F9-3A09EDDF063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635e86d-fcac-4862-88b7-fc7de7e3e2c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</TotalTime>
  <Words>420</Words>
  <Application>Microsoft Office PowerPoint</Application>
  <PresentationFormat>画面に合わせる (4:3)</PresentationFormat>
  <Paragraphs>66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BIZ UDPゴシック</vt:lpstr>
      <vt:lpstr>ＭＳ Ｐゴシック</vt:lpstr>
      <vt:lpstr>ＭＳ ゴシック</vt:lpstr>
      <vt:lpstr>游ゴシック</vt:lpstr>
      <vt:lpstr>游ゴシック Light</vt:lpstr>
      <vt:lpstr>Arial</vt:lpstr>
      <vt:lpstr>Times New Roman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作成者</dc:creator>
  <cp:lastModifiedBy>坂井 正実</cp:lastModifiedBy>
  <cp:revision>5</cp:revision>
  <cp:lastPrinted>2025-08-25T10:26:09Z</cp:lastPrinted>
  <dcterms:created xsi:type="dcterms:W3CDTF">2025-08-24T04:51:35Z</dcterms:created>
  <dcterms:modified xsi:type="dcterms:W3CDTF">2025-12-25T04:01:25Z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0x0101001984A0FFCA905C4D8B43BFA1CEC7036C</vt:lpwstr>
  </property>
  <property fmtid="{D5CDD505-2E9C-101B-9397-08002B2CF9AE}" pid="3" name="MediaServiceImageTags">
    <vt:lpwstr/>
  </property>
</Properties>
</file>